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311" r:id="rId21"/>
    <p:sldId id="312" r:id="rId22"/>
    <p:sldId id="313" r:id="rId23"/>
    <p:sldId id="575" r:id="rId24"/>
    <p:sldId id="567" r:id="rId25"/>
    <p:sldId id="336" r:id="rId26"/>
    <p:sldId id="324" r:id="rId27"/>
    <p:sldId id="331" r:id="rId28"/>
    <p:sldId id="572" r:id="rId29"/>
    <p:sldId id="335" r:id="rId30"/>
    <p:sldId id="579" r:id="rId31"/>
    <p:sldId id="337" r:id="rId32"/>
    <p:sldId id="338" r:id="rId33"/>
    <p:sldId id="350" r:id="rId34"/>
    <p:sldId id="264" r:id="rId35"/>
    <p:sldId id="328" r:id="rId36"/>
    <p:sldId id="329" r:id="rId37"/>
    <p:sldId id="330" r:id="rId38"/>
    <p:sldId id="592"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Wingdings 3" panose="05040102010807070707" pitchFamily="18" charset="2"/>
      <p:regular r:id="rId60"/>
    </p:embeddedFont>
    <p:embeddedFont>
      <p:font typeface="Verdana" panose="020B0604030504040204" pitchFamily="34" charset="0"/>
      <p:regular r:id="rId61"/>
      <p:bold r:id="rId62"/>
      <p:italic r:id="rId63"/>
      <p:boldItalic r:id="rId64"/>
    </p:embeddedFont>
    <p:embeddedFont>
      <p:font typeface="Tw Cen MT Condensed" panose="020B0604020202020204" charset="0"/>
      <p:regular r:id="rId65"/>
      <p:bold r:id="rId66"/>
    </p:embeddedFont>
    <p:embeddedFont>
      <p:font typeface="Trebuchet MS" panose="020B0603020202020204" pitchFamily="34" charset="0"/>
      <p:regular r:id="rId67"/>
      <p:bold r:id="rId68"/>
      <p:italic r:id="rId69"/>
      <p:boldItalic r:id="rId70"/>
    </p:embeddedFont>
    <p:embeddedFont>
      <p:font typeface="Tw Cen MT" panose="020B060402020202020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77551" autoAdjust="0"/>
  </p:normalViewPr>
  <p:slideViewPr>
    <p:cSldViewPr snapToGrid="0" snapToObjects="1">
      <p:cViewPr varScale="1">
        <p:scale>
          <a:sx n="80" d="100"/>
          <a:sy n="80" d="100"/>
        </p:scale>
        <p:origin x="1560" y="35"/>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5/29/2023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5/29/2023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858277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covered up to this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Analyzing data with with Excel, or similar spreadsheet software, can compromise data quality, and may ultimately lead to patient harm. This is because Excel does not record user interactions and it’s easy to make simple errors that can be very difficult to uncover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Instead, you could use a reproducible workflow in which the entire analysis is automated with computer code, and we looked at how doing that can improve your confidence in the validity of an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finally, we defined “computational document” as documents that have executable code inside of them and we went over how computational documents are a key ingredient of reproducible workflows.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5/29/2023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smtClean="0"/>
              <a:t>Amrom Obstfeld</a:t>
            </a:r>
            <a:endParaRPr lang="en-US" sz="3200" dirty="0"/>
          </a:p>
          <a:p>
            <a:r>
              <a:rPr lang="en-US" sz="3200" smtClean="0"/>
              <a:t>API </a:t>
            </a:r>
            <a:r>
              <a:rPr lang="en-US" sz="3200"/>
              <a:t>R </a:t>
            </a:r>
            <a:r>
              <a:rPr lang="en-US" sz="3200" smtClean="0"/>
              <a:t>Intro 2023</a:t>
            </a:r>
            <a:endParaRPr lang="en-US" sz="3200" dirty="0" smtClean="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successfully filter 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The pipe operator </a:t>
            </a:r>
            <a:r>
              <a:rPr lang="en-US" dirty="0">
                <a:latin typeface="Consolas" panose="020B0609020204030204" pitchFamily="49" charset="0"/>
              </a:rPr>
              <a:t>%&gt;%</a:t>
            </a:r>
          </a:p>
        </p:txBody>
      </p:sp>
    </p:spTree>
    <p:extLst>
      <p:ext uri="{BB962C8B-B14F-4D97-AF65-F5344CB8AC3E}">
        <p14:creationId xmlns:p14="http://schemas.microsoft.com/office/powerpoint/2010/main" val="167042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238960" y="317602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10016358" cy="584775"/>
          </a:xfrm>
          <a:prstGeom prst="rect">
            <a:avLst/>
          </a:prstGeom>
        </p:spPr>
        <p:txBody>
          <a:bodyPr wrap="squar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1" name="Rectangle 10"/>
          <p:cNvSpPr/>
          <p:nvPr/>
        </p:nvSpPr>
        <p:spPr>
          <a:xfrm>
            <a:off x="3376223" y="316361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103181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a:bodyPr>
          <a:lstStyle/>
          <a:p>
            <a:pPr marL="0" indent="0" algn="ctr">
              <a:buNone/>
            </a:pPr>
            <a:r>
              <a:rPr lang="en-US" sz="4400" dirty="0"/>
              <a:t>Which of the following is equivalent to:</a:t>
            </a:r>
          </a:p>
          <a:p>
            <a:pPr marL="0" indent="0" algn="ctr">
              <a:buNone/>
            </a:pPr>
            <a:r>
              <a:rPr lang="en-US" sz="1400" dirty="0"/>
              <a:t/>
            </a:r>
            <a:br>
              <a:rPr lang="en-US" sz="1400" dirty="0"/>
            </a:br>
            <a:r>
              <a:rPr lang="en-US" sz="4400" dirty="0">
                <a:solidFill>
                  <a:srgbClr val="0070C0"/>
                </a:solidFill>
                <a:latin typeface="Consolas" panose="020B0609020204030204" pitchFamily="49" charset="0"/>
                <a:ea typeface="Monaco" charset="0"/>
                <a:cs typeface="Consolas" panose="020B0609020204030204" pitchFamily="49" charset="0"/>
              </a:rPr>
              <a:t>data %&gt;% select(</a:t>
            </a:r>
            <a:r>
              <a:rPr lang="en-US" sz="4400" dirty="0" err="1">
                <a:solidFill>
                  <a:srgbClr val="0070C0"/>
                </a:solidFill>
                <a:latin typeface="Consolas" panose="020B0609020204030204" pitchFamily="49" charset="0"/>
                <a:ea typeface="Monaco" charset="0"/>
                <a:cs typeface="Consolas" panose="020B0609020204030204" pitchFamily="49" charset="0"/>
              </a:rPr>
              <a:t>column_name</a:t>
            </a:r>
            <a:r>
              <a:rPr lang="en-US" sz="4400" dirty="0">
                <a:solidFill>
                  <a:srgbClr val="0070C0"/>
                </a:solidFill>
                <a:latin typeface="Consolas" panose="020B0609020204030204" pitchFamily="49" charset="0"/>
                <a:ea typeface="Monaco" charset="0"/>
                <a:cs typeface="Consolas" panose="020B0609020204030204" pitchFamily="49" charset="0"/>
              </a:rPr>
              <a:t>)</a:t>
            </a:r>
            <a:endParaRPr lang="en-US" sz="5400" dirty="0">
              <a:latin typeface="Consolas" panose="020B0609020204030204" pitchFamily="49" charset="0"/>
            </a:endParaRPr>
          </a:p>
          <a:p>
            <a:pPr marL="0" indent="0">
              <a:buNone/>
            </a:pPr>
            <a:r>
              <a:rPr lang="en-US" sz="4400" dirty="0"/>
              <a:t>A. </a:t>
            </a:r>
            <a:r>
              <a:rPr lang="en-US" sz="3600" dirty="0">
                <a:solidFill>
                  <a:srgbClr val="0070C0"/>
                </a:solidFill>
                <a:latin typeface="Consolas" panose="020B0609020204030204" pitchFamily="49" charset="0"/>
                <a:ea typeface="Monaco" charset="0"/>
                <a:cs typeface="Consolas" panose="020B0609020204030204" pitchFamily="49" charset="0"/>
              </a:rPr>
              <a:t>data(select(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ea typeface="Monaco" charset="0"/>
                <a:cs typeface="Consolas" panose="020B0609020204030204" pitchFamily="49" charset="0"/>
              </a:rPr>
              <a:t>))</a:t>
            </a:r>
            <a:endParaRPr lang="en-US" sz="4400" dirty="0">
              <a:latin typeface="Consolas" panose="020B0609020204030204" pitchFamily="49" charset="0"/>
            </a:endParaRPr>
          </a:p>
          <a:p>
            <a:pPr marL="0" indent="0">
              <a:buNone/>
            </a:pPr>
            <a:r>
              <a:rPr lang="en-US" sz="4400" dirty="0"/>
              <a:t>B.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a:p>
            <a:pPr marL="0" indent="0">
              <a:buNone/>
            </a:pPr>
            <a:r>
              <a:rPr lang="en-US" sz="4400" dirty="0"/>
              <a:t>C.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a:t>
            </a:r>
          </a:p>
          <a:p>
            <a:pPr marL="0" indent="0">
              <a:buNone/>
            </a:pPr>
            <a:r>
              <a:rPr lang="en-US" sz="4400" dirty="0"/>
              <a:t>D. </a:t>
            </a:r>
            <a:r>
              <a:rPr lang="en-US" sz="3600" dirty="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data</a:t>
            </a:r>
            <a:r>
              <a:rPr lang="en-US" sz="3600" dirty="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column_name</a:t>
            </a:r>
            <a:r>
              <a:rPr lang="en-US" sz="3600" dirty="0">
                <a:solidFill>
                  <a:srgbClr val="0070C0"/>
                </a:solidFill>
                <a:latin typeface="Consolas" panose="020B0609020204030204" pitchFamily="49" charset="0"/>
              </a:rPr>
              <a:t>)</a:t>
            </a:r>
          </a:p>
        </p:txBody>
      </p:sp>
    </p:spTree>
    <p:extLst>
      <p:ext uri="{BB962C8B-B14F-4D97-AF65-F5344CB8AC3E}">
        <p14:creationId xmlns:p14="http://schemas.microsoft.com/office/powerpoint/2010/main" val="356871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310768364"/>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rotWithShape="1">
          <a:blip r:embed="rId4"/>
          <a:srcRect r="54023"/>
          <a:stretch/>
        </p:blipFill>
        <p:spPr>
          <a:xfrm>
            <a:off x="162741" y="3428999"/>
            <a:ext cx="3742753" cy="2253343"/>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464136"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successfully select 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14304</TotalTime>
  <Words>3478</Words>
  <Application>Microsoft Office PowerPoint</Application>
  <PresentationFormat>Widescreen</PresentationFormat>
  <Paragraphs>599</Paragraphs>
  <Slides>48</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Wingdings</vt:lpstr>
      <vt:lpstr>Calibri</vt:lpstr>
      <vt:lpstr>Consolas</vt:lpstr>
      <vt:lpstr>Wingdings 3</vt:lpstr>
      <vt:lpstr>Arial</vt:lpstr>
      <vt:lpstr>Verdana</vt:lpstr>
      <vt:lpstr>Tw Cen MT Condensed</vt:lpstr>
      <vt:lpstr>Trebuchet MS</vt:lpstr>
      <vt:lpstr>Monaco</vt:lpstr>
      <vt:lpstr>Courier New</vt:lpstr>
      <vt:lpstr>Helvetica Neue</vt:lpstr>
      <vt:lpstr>Tw Cen MT</vt:lpstr>
      <vt:lpstr>Times New Roman</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The pipe operator %&gt;%</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592</cp:revision>
  <cp:lastPrinted>2019-02-19T22:36:37Z</cp:lastPrinted>
  <dcterms:created xsi:type="dcterms:W3CDTF">2018-02-01T22:00:01Z</dcterms:created>
  <dcterms:modified xsi:type="dcterms:W3CDTF">2023-05-30T02:36:00Z</dcterms:modified>
</cp:coreProperties>
</file>